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9" r:id="rId3"/>
    <p:sldId id="314" r:id="rId4"/>
    <p:sldId id="316" r:id="rId5"/>
    <p:sldId id="317" r:id="rId6"/>
    <p:sldId id="2656" r:id="rId7"/>
    <p:sldId id="318" r:id="rId8"/>
    <p:sldId id="312" r:id="rId9"/>
    <p:sldId id="320" r:id="rId10"/>
    <p:sldId id="321" r:id="rId11"/>
    <p:sldId id="322" r:id="rId12"/>
    <p:sldId id="323" r:id="rId13"/>
    <p:sldId id="324" r:id="rId14"/>
    <p:sldId id="319" r:id="rId15"/>
    <p:sldId id="2657" r:id="rId16"/>
    <p:sldId id="260" r:id="rId17"/>
    <p:sldId id="325" r:id="rId18"/>
    <p:sldId id="271" r:id="rId19"/>
    <p:sldId id="270" r:id="rId20"/>
    <p:sldId id="281" r:id="rId21"/>
    <p:sldId id="279" r:id="rId22"/>
    <p:sldId id="300" r:id="rId23"/>
    <p:sldId id="278" r:id="rId24"/>
    <p:sldId id="326" r:id="rId25"/>
    <p:sldId id="301" r:id="rId26"/>
    <p:sldId id="303" r:id="rId27"/>
    <p:sldId id="327" r:id="rId28"/>
    <p:sldId id="264" r:id="rId29"/>
    <p:sldId id="263" r:id="rId30"/>
    <p:sldId id="328" r:id="rId31"/>
    <p:sldId id="262" r:id="rId32"/>
    <p:sldId id="304" r:id="rId33"/>
    <p:sldId id="261" r:id="rId34"/>
    <p:sldId id="297" r:id="rId35"/>
    <p:sldId id="296" r:id="rId36"/>
    <p:sldId id="305" r:id="rId37"/>
    <p:sldId id="329" r:id="rId38"/>
    <p:sldId id="295" r:id="rId39"/>
    <p:sldId id="294" r:id="rId40"/>
    <p:sldId id="307" r:id="rId41"/>
    <p:sldId id="306" r:id="rId42"/>
    <p:sldId id="331" r:id="rId43"/>
    <p:sldId id="332" r:id="rId44"/>
    <p:sldId id="2658" r:id="rId45"/>
    <p:sldId id="334" r:id="rId46"/>
    <p:sldId id="333" r:id="rId47"/>
    <p:sldId id="289" r:id="rId48"/>
    <p:sldId id="288" r:id="rId49"/>
    <p:sldId id="298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4660"/>
  </p:normalViewPr>
  <p:slideViewPr>
    <p:cSldViewPr snapToGrid="0">
      <p:cViewPr varScale="1">
        <p:scale>
          <a:sx n="39" d="100"/>
          <a:sy n="39" d="100"/>
        </p:scale>
        <p:origin x="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8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9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4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71DA4FE-B48D-4BEA-AAA0-A7409CD48D82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E1252B4-B765-48D3-8318-BDF475BCC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5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D5C11A01-04AB-4305-9C01-7C1452640635}"/>
              </a:ext>
            </a:extLst>
          </p:cNvPr>
          <p:cNvSpPr txBox="1">
            <a:spLocks/>
          </p:cNvSpPr>
          <p:nvPr/>
        </p:nvSpPr>
        <p:spPr>
          <a:xfrm>
            <a:off x="2090115" y="2315647"/>
            <a:ext cx="8011770" cy="1113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7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福音與敬拜</a:t>
            </a:r>
            <a:endParaRPr lang="en-US" sz="7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16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A3FB49-90AF-9DEB-E070-8FB257EB4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8957-C4D5-9EB7-98B6-992B53421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142" y="1947043"/>
            <a:ext cx="8413200" cy="25807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聖靈藉福音重新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塑造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他（</a:t>
            </a:r>
            <a:r>
              <a:rPr lang="en-US" altLang="zh-CN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Reform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597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566D09-8E3E-006B-5EE9-69264FD0C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6A1EE-AF13-07EF-DBC7-B12E853CB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142" y="1947043"/>
            <a:ext cx="8413200" cy="25807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聖靈照神旨意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更新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他（</a:t>
            </a:r>
            <a:r>
              <a:rPr lang="en-US" altLang="zh-CN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Renew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656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75D320-6784-A654-37A6-7B5CF3F3C3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DF5EB-7F6B-1001-0D5F-089CF02D5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804" y="1876705"/>
            <a:ext cx="8413200" cy="25807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活出神原先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造人的本意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Restore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864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65AC6F-C9F7-D7FB-4E5B-13A1F4554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900A-8E6C-7E90-611C-A10E8488A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422" y="1823198"/>
            <a:ext cx="8413200" cy="25807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以每時每刻這樣的</a:t>
            </a:r>
            <a:r>
              <a:rPr lang="zh-TW" altLang="en-US" sz="5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生活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作為向神所獻上的</a:t>
            </a:r>
            <a:r>
              <a:rPr lang="zh-TW" altLang="en-US" sz="5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敬拜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834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EA531C-B386-5ABD-F2B7-1BD475AB38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34465-913A-C086-F6E2-4A9DE83D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314" y="702880"/>
            <a:ext cx="9827372" cy="4750861"/>
          </a:xfrm>
        </p:spPr>
        <p:txBody>
          <a:bodyPr>
            <a:normAutofit/>
          </a:bodyPr>
          <a:lstStyle/>
          <a:p>
            <a:pPr algn="ctr"/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1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福音最終的目的</a:t>
            </a:r>
          </a:p>
          <a:p>
            <a:pPr algn="ctr">
              <a:lnSpc>
                <a:spcPct val="11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是帶領人成為</a:t>
            </a:r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基督的門徒</a:t>
            </a:r>
          </a:p>
          <a:p>
            <a:pPr algn="ctr">
              <a:lnSpc>
                <a:spcPct val="11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成為</a:t>
            </a:r>
            <a:r>
              <a:rPr lang="zh-TW" alt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敬拜神的人</a:t>
            </a:r>
          </a:p>
          <a:p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083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38DEAA-D944-5706-6C19-59946D077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69738-7DAE-52F4-1BCA-93FADA8B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16" y="1520112"/>
            <a:ext cx="9481625" cy="3817776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被福音所帶動</a:t>
            </a:r>
            <a:endParaRPr lang="en-US" altLang="zh-CN" sz="5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10000"/>
              </a:lnSpc>
            </a:pPr>
            <a:r>
              <a:rPr lang="zh-TW" altLang="en-US" sz="5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去活出與福音相稱的生活：</a:t>
            </a:r>
          </a:p>
          <a:p>
            <a:pPr algn="ctr">
              <a:lnSpc>
                <a:spcPct val="110000"/>
              </a:lnSpc>
            </a:pPr>
            <a:r>
              <a:rPr lang="zh-TW" altLang="en-US" sz="5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代表基督去愛神愛人</a:t>
            </a:r>
            <a:endParaRPr lang="en-US" sz="58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1800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558" y="1616529"/>
            <a:ext cx="9046280" cy="358851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福音的終極目的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TW" altLang="en-US" sz="5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是為神尋回一個個</a:t>
            </a:r>
          </a:p>
          <a:p>
            <a:pPr algn="ctr">
              <a:lnSpc>
                <a:spcPct val="100000"/>
              </a:lnSpc>
            </a:pPr>
            <a:r>
              <a:rPr lang="zh-TW" altLang="en-US" sz="5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重新對真神發出敬拜的人</a:t>
            </a:r>
            <a:endParaRPr lang="en-US" sz="58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3505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44C76D-33CA-337E-F7EA-D53DFFFD9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62A82-F78D-5947-2954-B11EFA8D9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471" y="1600200"/>
            <a:ext cx="8523180" cy="34000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這樣的敬拜生活</a:t>
            </a:r>
          </a:p>
          <a:p>
            <a:pPr algn="ctr">
              <a:lnSpc>
                <a:spcPct val="10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正是</a:t>
            </a: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在他身上的</a:t>
            </a:r>
          </a:p>
          <a:p>
            <a:pPr algn="ctr">
              <a:lnSpc>
                <a:spcPct val="10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一個</a:t>
            </a: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榮耀彰顯</a:t>
            </a:r>
            <a:endParaRPr lang="en-US" sz="64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6135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726" y="2177582"/>
            <a:ext cx="8362548" cy="25028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福音是關乎</a:t>
            </a:r>
          </a:p>
          <a:p>
            <a:pPr algn="ctr">
              <a:lnSpc>
                <a:spcPct val="100000"/>
              </a:lnSpc>
            </a:pPr>
            <a:r>
              <a:rPr lang="zh-TW" altLang="en-US" sz="6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神國度的好消息</a:t>
            </a:r>
          </a:p>
          <a:p>
            <a:pPr algn="ctr"/>
            <a:endParaRPr lang="en-US" sz="6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9651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970" y="398585"/>
            <a:ext cx="8673596" cy="6174322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</a:p>
          <a:p>
            <a:pPr>
              <a:lnSpc>
                <a:spcPct val="11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耶穌走遍加利利， 在各會堂裡教訓人，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傳天國的福音</a:t>
            </a:r>
            <a:endParaRPr lang="en-US" altLang="zh-CN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4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43</a:t>
            </a: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我也必須在別城 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傳神國的福音</a:t>
            </a: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因我奉差原是為此</a:t>
            </a:r>
          </a:p>
          <a:p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90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966" y="1786598"/>
            <a:ext cx="9158067" cy="27572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持續帶動我們的敬拜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是彰顯福音的大能</a:t>
            </a: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3007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353" y="1217079"/>
            <a:ext cx="8065294" cy="3202522"/>
          </a:xfrm>
        </p:spPr>
        <p:txBody>
          <a:bodyPr>
            <a:normAutofit fontScale="92500" lnSpcReduction="20000"/>
          </a:bodyPr>
          <a:lstStyle/>
          <a:p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神的國度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廣義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的意思</a:t>
            </a:r>
          </a:p>
          <a:p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神在所造的  屬於祂的萬有中</a:t>
            </a:r>
          </a:p>
          <a:p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掌權作王     統管萬有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8181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070" y="1711791"/>
            <a:ext cx="8331269" cy="25343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神的國度 狹義的意思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上帝統治在地上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屬祂的百姓</a:t>
            </a:r>
          </a:p>
          <a:p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8971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080" y="1515003"/>
            <a:ext cx="8963120" cy="382799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神的國度首先向猶太人</a:t>
            </a:r>
            <a:r>
              <a:rPr lang="zh-TW" altLang="en-US" sz="6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宣告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基督道成肉身時宣告神國度的</a:t>
            </a:r>
            <a:r>
              <a:rPr lang="zh-TW" altLang="en-US" sz="6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臨到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基督二次再來，神的國度完全</a:t>
            </a:r>
            <a:r>
              <a:rPr lang="zh-TW" altLang="en-US" sz="69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實現</a:t>
            </a:r>
            <a:endParaRPr lang="en-US" sz="69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6627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917" y="1492580"/>
            <a:ext cx="8065294" cy="351318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神國度的雛形 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— 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伊甸園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有君王  有人民  有疆界  </a:t>
            </a:r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有敬拜和順服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3477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ED00F9-66C7-4D3C-6294-F0C7A1815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6B9B5-DF19-6AF5-9B11-285D740EF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120" y="1436309"/>
            <a:ext cx="8065294" cy="35131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神國度的特征</a:t>
            </a:r>
          </a:p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敬拜和順服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的國度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1409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353" y="1978883"/>
            <a:ext cx="8065294" cy="3161491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完全以神为中心</a:t>
            </a:r>
            <a:endParaRPr lang="en-US" altLang="zh-CN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54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顺服</a:t>
            </a: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</a:t>
            </a:r>
            <a:endParaRPr lang="en-US" altLang="zh-CN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54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敬愛</a:t>
            </a: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上帝的敬拜國度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2498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407" y="2182670"/>
            <a:ext cx="8170893" cy="227796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6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人理當以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敬愛和順服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作為對祂愛的回應  以此來榮耀上帝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730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B096E9-8E88-508D-577E-06A592712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C9CB-93FD-4969-1AD9-515960E6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8774" y="3038088"/>
            <a:ext cx="8065294" cy="145707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一个</a:t>
            </a:r>
            <a:r>
              <a:rPr lang="zh-CN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愛神愛人</a:t>
            </a: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的敬拜生活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29236E-E367-D5CF-80CE-4ED22267D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71" y="1581018"/>
            <a:ext cx="5572227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394" y="989539"/>
            <a:ext cx="10227212" cy="4878921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敬拜國度的失落</a:t>
            </a:r>
          </a:p>
          <a:p>
            <a:endParaRPr lang="zh-CN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要升到天上；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要高舉我的寶座在神眾星以上；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要升到高雲之上；</a:t>
            </a:r>
            <a:r>
              <a:rPr lang="zh-TW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要與至上者同等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。”</a:t>
            </a:r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（赛</a:t>
            </a:r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14:13-14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8516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895" y="1850134"/>
            <a:ext cx="8045791" cy="324437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悖逆的人就與神隔絕</a:t>
            </a:r>
          </a:p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從神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美好的國度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墮落到</a:t>
            </a:r>
          </a:p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撒旦黑暗的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罪惡國度</a:t>
            </a:r>
          </a:p>
          <a:p>
            <a:pPr algn="ctr">
              <a:lnSpc>
                <a:spcPct val="100000"/>
              </a:lnSpc>
            </a:pPr>
            <a:endParaRPr lang="en-US" sz="4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427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E5DC9F-F094-2328-9BEB-B22E5DF0E9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B879-F660-680F-2848-46CBA1571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274" y="1519312"/>
            <a:ext cx="9296399" cy="326370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福音要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救贖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還要持續塑造我們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像基督</a:t>
            </a:r>
            <a:endParaRPr lang="en-US" altLang="zh-CN" sz="5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藉此作為</a:t>
            </a: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帶給神榮耀</a:t>
            </a: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606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7AF730-9A92-0594-5964-BE05B59B8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2AE41-C35A-4868-65C6-5ED70F74F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702" y="1448954"/>
            <a:ext cx="8065294" cy="3542491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敬拜對象的改變</a:t>
            </a:r>
          </a:p>
          <a:p>
            <a:endParaRPr lang="zh-CN" altLang="en-US" sz="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墮落犯罪的人向外湧流愛和侍奉的敬拜本性並沒有失去只是如今</a:t>
            </a:r>
            <a:r>
              <a:rPr lang="zh-TW" altLang="en-US" sz="54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改換了對象</a:t>
            </a:r>
            <a:endParaRPr lang="en-US" sz="54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4000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211" y="766482"/>
            <a:ext cx="9251577" cy="5325036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35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</a:t>
            </a:r>
            <a:r>
              <a:rPr lang="zh-CN" altLang="en-US" sz="13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在罪中  </a:t>
            </a:r>
            <a:r>
              <a:rPr lang="zh-CN" altLang="en-US" sz="135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活</a:t>
            </a:r>
            <a:r>
              <a:rPr lang="zh-CN" altLang="en-US" sz="13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在罪中</a:t>
            </a:r>
            <a:endParaRPr lang="en-US" altLang="zh-CN" sz="135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13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將來</a:t>
            </a:r>
            <a:r>
              <a:rPr lang="zh-TW" altLang="en-US" sz="135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死</a:t>
            </a:r>
            <a:r>
              <a:rPr lang="zh-TW" altLang="en-US" sz="13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在罪中</a:t>
            </a:r>
          </a:p>
          <a:p>
            <a:pPr algn="ctr">
              <a:lnSpc>
                <a:spcPct val="150000"/>
              </a:lnSpc>
            </a:pPr>
            <a:r>
              <a:rPr lang="zh-TW" altLang="en-US" sz="135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毫無盼望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1662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353" y="2267962"/>
            <a:ext cx="8065294" cy="147404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6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敬拜國度的奪回</a:t>
            </a:r>
            <a:endParaRPr lang="en-US" sz="6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677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96" y="760669"/>
            <a:ext cx="11510682" cy="4716178"/>
          </a:xfrm>
        </p:spPr>
        <p:txBody>
          <a:bodyPr>
            <a:normAutofit/>
          </a:bodyPr>
          <a:lstStyle/>
          <a:p>
            <a:endParaRPr lang="zh-CN" altLang="en-US" sz="4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透過神子耶穌的作為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Christ Events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）：</a:t>
            </a:r>
          </a:p>
          <a:p>
            <a:pPr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道成肉身  替死  復活  升天</a:t>
            </a:r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赐下聖靈  再来</a:t>
            </a:r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0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恢復祂的敬拜國度</a:t>
            </a:r>
            <a:endParaRPr lang="zh-CN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0675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357" y="4990444"/>
            <a:ext cx="10987285" cy="18675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神藉他兒子將自己的百姓從罪惡裡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拯救出來的偉大使命   </a:t>
            </a:r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Missio Dei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818B13-6C44-408C-8C14-CCF138FD8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331" y="143435"/>
            <a:ext cx="6761871" cy="455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4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71" y="922564"/>
            <a:ext cx="8948058" cy="5012871"/>
          </a:xfrm>
        </p:spPr>
        <p:txBody>
          <a:bodyPr>
            <a:norm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Missio Dei  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目的</a:t>
            </a:r>
          </a:p>
          <a:p>
            <a:endParaRPr lang="zh-CN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把一個個</a:t>
            </a:r>
            <a:r>
              <a:rPr lang="zh-C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悖逆神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的人</a:t>
            </a:r>
          </a:p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藉</a:t>
            </a:r>
            <a:r>
              <a:rPr lang="zh-CN" altLang="en-US" sz="6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聖子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替死   </a:t>
            </a:r>
            <a:r>
              <a:rPr lang="zh-CN" altLang="en-US" sz="6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聖靈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重生</a:t>
            </a:r>
          </a:p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轉變成為</a:t>
            </a:r>
          </a:p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一個個</a:t>
            </a:r>
            <a:r>
              <a:rPr lang="zh-C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敬拜神</a:t>
            </a: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的人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3648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783" y="4107775"/>
            <a:ext cx="8071549" cy="217391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翻轉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人類本該受的咒詛和刑罰</a:t>
            </a:r>
          </a:p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奪回伊甸園裡失去的敬拜國度</a:t>
            </a:r>
          </a:p>
          <a:p>
            <a:pPr algn="ctr">
              <a:lnSpc>
                <a:spcPct val="150000"/>
              </a:lnSpc>
            </a:pP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73634F-11D3-40C0-A11E-F7567277F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017" y="223909"/>
            <a:ext cx="4182125" cy="345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57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A697D8-8EB3-0B51-5BF9-4E4DBE6E8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F39EB-AF68-C984-1928-536D1EEB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386" y="2037025"/>
            <a:ext cx="8220080" cy="260028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你我理當以</a:t>
            </a:r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敬愛和順服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作為對神這樣救贖大愛的回應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60496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190" y="738554"/>
            <a:ext cx="9208477" cy="337153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3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伊甸園</a:t>
            </a:r>
            <a:r>
              <a:rPr lang="zh-CN" altLang="en-US" sz="43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  <a:r>
              <a:rPr lang="zh-CN" altLang="en-US" sz="43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客西马尼園        永恒樂園</a:t>
            </a:r>
          </a:p>
          <a:p>
            <a:pPr algn="ctr"/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上帝透過基督和祂的十字架</a:t>
            </a: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祂尋回了愛祂 順服祂 事奉祂   </a:t>
            </a:r>
          </a:p>
          <a:p>
            <a:pPr algn="ctr"/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敬拜祂的國度子民</a:t>
            </a:r>
          </a:p>
          <a:p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0A1ED-69D5-4DA4-8615-823FCFBEDDEB}"/>
              </a:ext>
            </a:extLst>
          </p:cNvPr>
          <p:cNvSpPr txBox="1"/>
          <p:nvPr/>
        </p:nvSpPr>
        <p:spPr>
          <a:xfrm>
            <a:off x="2083514" y="4308694"/>
            <a:ext cx="7893243" cy="1811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327">
              <a:lnSpc>
                <a:spcPts val="3750"/>
              </a:lnSpc>
              <a:spcBef>
                <a:spcPts val="1000"/>
              </a:spcBef>
              <a:defRPr/>
            </a:pPr>
            <a:r>
              <a:rPr lang="zh-CN" altLang="en-US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路加福音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4</a:t>
            </a:r>
            <a:r>
              <a:rPr lang="zh-CN" altLang="en-US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43</a:t>
            </a:r>
          </a:p>
          <a:p>
            <a:pPr algn="ctr" defTabSz="914327">
              <a:lnSpc>
                <a:spcPts val="3750"/>
              </a:lnSpc>
              <a:spcBef>
                <a:spcPts val="1000"/>
              </a:spcBef>
              <a:defRPr/>
            </a:pPr>
            <a:r>
              <a:rPr lang="zh-CN" altLang="en-US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“我也必须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……</a:t>
            </a:r>
            <a:r>
              <a:rPr lang="zh-CN" altLang="en-US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传</a:t>
            </a:r>
            <a:r>
              <a:rPr lang="zh-CN" altLang="en-US" sz="40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神國的福音</a:t>
            </a:r>
            <a:endParaRPr lang="en-US" altLang="zh-CN" sz="40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defTabSz="914327">
              <a:lnSpc>
                <a:spcPts val="3750"/>
              </a:lnSpc>
              <a:spcBef>
                <a:spcPts val="1000"/>
              </a:spcBef>
              <a:defRPr/>
            </a:pPr>
            <a:r>
              <a:rPr lang="en-US" altLang="zh-CN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    </a:t>
            </a:r>
            <a:r>
              <a:rPr lang="zh-CN" altLang="en-US" sz="3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因我</a:t>
            </a:r>
            <a:r>
              <a:rPr lang="zh-CN" altLang="en-US" sz="40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奉差原是为此</a:t>
            </a:r>
            <a:r>
              <a:rPr lang="zh-CN" altLang="en-US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。</a:t>
            </a:r>
            <a:r>
              <a:rPr lang="en-US" altLang="zh-CN" sz="32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endParaRPr lang="zh-CN" altLang="en-US" sz="3200" dirty="0">
              <a:solidFill>
                <a:prstClr val="white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1B12658-BE20-435D-A6C8-F6BC5295A2EA}"/>
              </a:ext>
            </a:extLst>
          </p:cNvPr>
          <p:cNvSpPr/>
          <p:nvPr/>
        </p:nvSpPr>
        <p:spPr>
          <a:xfrm>
            <a:off x="3204035" y="662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5AE9851-D073-4B31-8CBA-8C0BE1AEDC5E}"/>
              </a:ext>
            </a:extLst>
          </p:cNvPr>
          <p:cNvSpPr/>
          <p:nvPr/>
        </p:nvSpPr>
        <p:spPr>
          <a:xfrm>
            <a:off x="7031151" y="662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122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203" y="1157046"/>
            <a:ext cx="9330954" cy="4543907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耶稣：</a:t>
            </a:r>
          </a:p>
          <a:p>
            <a:pPr>
              <a:lnSpc>
                <a:spcPct val="100000"/>
              </a:lnSpc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凡稱呼我主啊，主啊的人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不能都進天國；（天國，就是神的國，就是敬拜的國度）惟獨遵行我天父旨意的人才能進去。”</a:t>
            </a:r>
          </a:p>
          <a:p>
            <a:pPr>
              <a:lnSpc>
                <a:spcPct val="100000"/>
              </a:lnSpc>
            </a:pPr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631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DDE66E-64C7-3B93-583B-0C572AFF3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5CFF-4CDF-2F90-B674-0C516B22E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274" y="1519312"/>
            <a:ext cx="9296399" cy="326370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公眾敬拜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要持續到</a:t>
            </a:r>
          </a:p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個人敬拜</a:t>
            </a: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生活裡去</a:t>
            </a:r>
          </a:p>
          <a:p>
            <a:pPr algn="ctr">
              <a:lnSpc>
                <a:spcPct val="150000"/>
              </a:lnSpc>
            </a:pP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41028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259" y="1157046"/>
            <a:ext cx="8661482" cy="45439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羅馬書 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6:18</a:t>
            </a:r>
            <a:endParaRPr lang="zh-TW" alt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5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“你們既從罪裡得了釋放，就作了義的奴僕。”</a:t>
            </a:r>
            <a:endParaRPr lang="en-US" sz="56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3180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066" y="1732448"/>
            <a:ext cx="8189867" cy="3393104"/>
          </a:xfrm>
        </p:spPr>
        <p:txBody>
          <a:bodyPr>
            <a:normAutofit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好讓他所到之處</a:t>
            </a:r>
          </a:p>
          <a:p>
            <a:pPr marL="4572" lvl="1" indent="0" algn="ctr">
              <a:lnSpc>
                <a:spcPct val="15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成為福音榮耀的彰顯</a:t>
            </a:r>
            <a:endParaRPr lang="en-US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52306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7D35D2-653F-E4DA-5480-C347B64D5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28708-EE6A-5737-97B6-E0FB76D51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343" y="1732448"/>
            <a:ext cx="9209314" cy="3393104"/>
          </a:xfrm>
        </p:spPr>
        <p:txBody>
          <a:bodyPr>
            <a:normAutofit fontScale="92500" lnSpcReduction="10000"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zh-CN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這樣的生活方式</a:t>
            </a:r>
            <a:r>
              <a:rPr lang="zh-TW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來作為</a:t>
            </a:r>
            <a:endParaRPr lang="en-US" altLang="zh-TW" sz="5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4572" lvl="1" indent="0" algn="ctr">
              <a:lnSpc>
                <a:spcPct val="15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我們對神獻上的，真誠，聖潔和敬虔的</a:t>
            </a:r>
            <a:r>
              <a:rPr lang="zh-TW" altLang="en-US" sz="54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</a:t>
            </a:r>
            <a:endParaRPr lang="en-US" sz="54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0149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554C69-ACC9-4A3B-EE35-3B8FD2FDD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0941-91DB-CB99-989B-C6D32C06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834" y="2221664"/>
            <a:ext cx="8189867" cy="3393104"/>
          </a:xfrm>
        </p:spPr>
        <p:txBody>
          <a:bodyPr>
            <a:normAutofit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zh-CN" altLang="en-US" sz="7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應用一</a:t>
            </a:r>
            <a:endParaRPr lang="en-US" sz="7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2132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BC8713F-3D2C-44FF-4BC0-1A832B515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AA7B-0F89-E1F5-A290-1DBB4A19D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607" y="1920306"/>
            <a:ext cx="8852004" cy="258085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帶領人成為一個敬拜神的人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以此作為我們向神所獻上的敬拜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307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AB8A53-9633-A56D-F692-5D693244C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0DB7-46C1-750F-BEC0-4FC3B356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614" y="1453401"/>
            <a:ext cx="11070771" cy="395119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還有什麼比被救贖的人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參與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上帝的使命（</a:t>
            </a:r>
            <a:r>
              <a:rPr lang="en-US" altLang="zh-TW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Missio Dei</a:t>
            </a: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altLang="zh-TW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作為對上帝的回應，更好的敬拜嗎？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9688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CE8FE6-5C90-1588-D9D9-78CE1D91E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31E4-1BFE-7A74-4C35-FA15C02D3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066" y="2081160"/>
            <a:ext cx="8189867" cy="1814005"/>
          </a:xfrm>
        </p:spPr>
        <p:txBody>
          <a:bodyPr>
            <a:normAutofit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zh-CN" altLang="en-US" sz="7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應用二</a:t>
            </a:r>
            <a:endParaRPr lang="en-US" sz="7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69863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353" y="2008890"/>
            <a:ext cx="8065294" cy="2109427"/>
          </a:xfrm>
        </p:spPr>
        <p:txBody>
          <a:bodyPr>
            <a:normAutofit/>
          </a:bodyPr>
          <a:lstStyle/>
          <a:p>
            <a:endParaRPr lang="en-US" altLang="zh-CN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7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要思念天上的事</a:t>
            </a:r>
            <a:endParaRPr lang="en-US" sz="7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39856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358" y="1513256"/>
            <a:ext cx="10396025" cy="33931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神的心意是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神國最終要在全地得勝的福音</a:t>
            </a: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19970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68C3A-E94F-4998-AB60-A289363B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33" y="226252"/>
            <a:ext cx="11444781" cy="6306531"/>
          </a:xfrm>
        </p:spPr>
        <p:txBody>
          <a:bodyPr>
            <a:normAutofit/>
          </a:bodyPr>
          <a:lstStyle/>
          <a:p>
            <a:pPr marL="0" indent="0" defTabSz="914327">
              <a:lnSpc>
                <a:spcPts val="3750"/>
              </a:lnSpc>
              <a:spcBef>
                <a:spcPts val="1000"/>
              </a:spcBef>
              <a:buNone/>
              <a:defRPr/>
            </a:pPr>
            <a:r>
              <a:rPr lang="zh-CN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启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21</a:t>
            </a:r>
            <a:r>
              <a:rPr lang="zh-CN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3-5</a:t>
            </a:r>
          </a:p>
          <a:p>
            <a:pPr marL="0" indent="0" defTabSz="914327">
              <a:lnSpc>
                <a:spcPts val="5500"/>
              </a:lnSpc>
              <a:spcBef>
                <a:spcPts val="1000"/>
              </a:spcBef>
              <a:buNone/>
              <a:defRPr/>
            </a:pP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黑体" panose="02010609060101010101" pitchFamily="49" charset="-122"/>
              </a:rPr>
              <a:t>看哪，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神的帳幕在人間。</a:t>
            </a:r>
          </a:p>
          <a:p>
            <a:pPr marL="0" indent="0" defTabSz="914327">
              <a:lnSpc>
                <a:spcPts val="5500"/>
              </a:lnSpc>
              <a:spcBef>
                <a:spcPts val="1000"/>
              </a:spcBef>
              <a:buNone/>
              <a:defRPr/>
            </a:pP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祂要與人同住，我們要作他的子民。</a:t>
            </a:r>
          </a:p>
          <a:p>
            <a:pPr marL="0" indent="0" defTabSz="914327">
              <a:lnSpc>
                <a:spcPts val="5500"/>
              </a:lnSpc>
              <a:spcBef>
                <a:spcPts val="1000"/>
              </a:spcBef>
              <a:buNone/>
              <a:defRPr/>
            </a:pP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神要親自與我們同在，作我們的神。</a:t>
            </a:r>
          </a:p>
          <a:p>
            <a:pPr marL="0" indent="0" defTabSz="914327">
              <a:lnSpc>
                <a:spcPts val="5500"/>
              </a:lnSpc>
              <a:spcBef>
                <a:spcPts val="1000"/>
              </a:spcBef>
              <a:buNone/>
              <a:defRPr/>
            </a:pP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神要擦去我們一切的眼淚；</a:t>
            </a:r>
            <a:r>
              <a:rPr lang="zh-TW" altLang="en-US" sz="4600" b="1" dirty="0">
                <a:solidFill>
                  <a:srgbClr val="FFFF00"/>
                </a:solidFill>
                <a:latin typeface="Arial" panose="020B0604020202020204"/>
                <a:ea typeface="黑体" panose="02010609060101010101" pitchFamily="49" charset="-122"/>
              </a:rPr>
              <a:t>不再有死亡，也不再有悲哀、哭號、疼痛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，因為以前的事都過去了。坐寶座的說：</a:t>
            </a:r>
          </a:p>
          <a:p>
            <a:pPr marL="0" indent="0" defTabSz="914327">
              <a:lnSpc>
                <a:spcPts val="5500"/>
              </a:lnSpc>
              <a:spcBef>
                <a:spcPts val="1000"/>
              </a:spcBef>
              <a:buNone/>
              <a:defRPr/>
            </a:pP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‘</a:t>
            </a:r>
            <a:r>
              <a:rPr lang="zh-TW" alt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黑体" panose="02010609060101010101" pitchFamily="49" charset="-122"/>
              </a:rPr>
              <a:t>看哪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，</a:t>
            </a:r>
            <a:r>
              <a:rPr lang="zh-TW" altLang="en-US" sz="5600" b="1" dirty="0">
                <a:solidFill>
                  <a:srgbClr val="FFFF00"/>
                </a:solidFill>
                <a:latin typeface="Arial" panose="020B0604020202020204"/>
                <a:ea typeface="黑体" panose="02010609060101010101" pitchFamily="49" charset="-122"/>
              </a:rPr>
              <a:t>我將一切都更新了！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</a:rPr>
              <a:t>’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8485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FB8636-317C-B7DB-C154-90C02EA70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3E5A-010D-030E-B425-A545207F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7199" y="1186224"/>
            <a:ext cx="12810032" cy="40052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公眾敬拜時，我們以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密集的敬拜禮儀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r>
              <a:rPr lang="en-US" altLang="zh-CN" sz="43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(Intensive Liturgy)</a:t>
            </a:r>
          </a:p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来敬拜神</a:t>
            </a: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586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DA86BF-47A1-C57F-0AB1-71C6516D9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3ED7-CC3F-B47F-5750-644EA59C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7199" y="1186224"/>
            <a:ext cx="13046528" cy="447979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歌颂耶稣  讚美耶稣  叙述耶稣</a:t>
            </a:r>
          </a:p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講論耶稣  紀念耶稣  聽從耶稣</a:t>
            </a:r>
            <a:b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學習如何去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效法基督</a:t>
            </a:r>
          </a:p>
          <a:p>
            <a:pPr algn="ctr">
              <a:lnSpc>
                <a:spcPct val="150000"/>
              </a:lnSpc>
            </a:pP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901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36DCBD-A096-9AAA-F010-C847AE7E2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2CDB-81F3-9BF0-1474-BBAD1A688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0833" y="1186224"/>
            <a:ext cx="12513665" cy="400520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離開教會後，我們以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TW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廣泛的敬拜禮儀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”</a:t>
            </a:r>
            <a:r>
              <a:rPr lang="en-US" altLang="zh-CN" sz="43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(Extensive Liturgy)</a:t>
            </a:r>
          </a:p>
          <a:p>
            <a:pPr algn="ctr">
              <a:lnSpc>
                <a:spcPct val="150000"/>
              </a:lnSpc>
            </a:pP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来敬拜神</a:t>
            </a:r>
            <a:endParaRPr lang="en-US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539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E0AB-535F-4D63-ACE2-9DAEB8F1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168" y="1740565"/>
            <a:ext cx="8311663" cy="2929910"/>
          </a:xfrm>
        </p:spPr>
        <p:txBody>
          <a:bodyPr>
            <a:normAutofit/>
          </a:bodyPr>
          <a:lstStyle/>
          <a:p>
            <a:pPr algn="ctr"/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敬拜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跟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福音</a:t>
            </a:r>
            <a:endParaRPr lang="en-US" altLang="zh-CN" sz="5800" b="1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都是動態的</a:t>
            </a:r>
          </a:p>
          <a:p>
            <a:pPr algn="ctr"/>
            <a:r>
              <a:rPr lang="zh-TW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是正在進行式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948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178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E40627-292A-56B6-8250-CE39B7587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C3600-C9FF-0C19-C5D5-6B3B1971B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168" y="2153520"/>
            <a:ext cx="8311663" cy="2094015"/>
          </a:xfrm>
        </p:spPr>
        <p:txBody>
          <a:bodyPr>
            <a:normAutofit/>
          </a:bodyPr>
          <a:lstStyle/>
          <a:p>
            <a:pPr algn="ctr"/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</a:t>
            </a:r>
            <a:r>
              <a:rPr lang="zh-CN" altLang="en-US" sz="58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重生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endParaRPr lang="en-US" altLang="zh-CN" sz="5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Reborn</a:t>
            </a:r>
            <a:r>
              <a:rPr lang="zh-CN" altLang="en-US" sz="5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en-US" sz="4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26488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2819</TotalTime>
  <Words>1291</Words>
  <Application>Microsoft Office PowerPoint</Application>
  <PresentationFormat>Widescreen</PresentationFormat>
  <Paragraphs>129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Microsoft YaHei</vt:lpstr>
      <vt:lpstr>Arial</vt:lpstr>
      <vt:lpstr>Calibri Light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chao</dc:creator>
  <cp:lastModifiedBy>john chao</cp:lastModifiedBy>
  <cp:revision>85</cp:revision>
  <dcterms:created xsi:type="dcterms:W3CDTF">2021-08-29T03:34:00Z</dcterms:created>
  <dcterms:modified xsi:type="dcterms:W3CDTF">2024-02-15T22:13:06Z</dcterms:modified>
</cp:coreProperties>
</file>